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01.01.2019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Муниципальные МКД</c:v>
                </c:pt>
                <c:pt idx="1">
                  <c:v>Муниципальные ИЖС</c:v>
                </c:pt>
                <c:pt idx="2">
                  <c:v>Частные МКД</c:v>
                </c:pt>
                <c:pt idx="3">
                  <c:v>Частные ИЖС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12.03</c:v>
                </c:pt>
                <c:pt idx="1">
                  <c:v>1.7500000000000004</c:v>
                </c:pt>
                <c:pt idx="2">
                  <c:v>14.32</c:v>
                </c:pt>
                <c:pt idx="3">
                  <c:v>174.23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31.12.2019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Муниципальные МКД</c:v>
                </c:pt>
                <c:pt idx="1">
                  <c:v>Муниципальные ИЖС</c:v>
                </c:pt>
                <c:pt idx="2">
                  <c:v>Частные МКД</c:v>
                </c:pt>
                <c:pt idx="3">
                  <c:v>Частные ИЖС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11.66</c:v>
                </c:pt>
                <c:pt idx="1">
                  <c:v>1.7700000000000005</c:v>
                </c:pt>
                <c:pt idx="2">
                  <c:v>14.48</c:v>
                </c:pt>
                <c:pt idx="3">
                  <c:v>179.01</c:v>
                </c:pt>
              </c:numCache>
            </c:numRef>
          </c:val>
        </c:ser>
        <c:overlap val="100"/>
        <c:axId val="136168192"/>
        <c:axId val="136169728"/>
      </c:barChart>
      <c:catAx>
        <c:axId val="136168192"/>
        <c:scaling>
          <c:orientation val="minMax"/>
        </c:scaling>
        <c:axPos val="b"/>
        <c:tickLblPos val="nextTo"/>
        <c:crossAx val="136169728"/>
        <c:crosses val="autoZero"/>
        <c:auto val="1"/>
        <c:lblAlgn val="ctr"/>
        <c:lblOffset val="100"/>
      </c:catAx>
      <c:valAx>
        <c:axId val="136169728"/>
        <c:scaling>
          <c:orientation val="minMax"/>
        </c:scaling>
        <c:axPos val="l"/>
        <c:majorGridlines/>
        <c:numFmt formatCode="General" sourceLinked="1"/>
        <c:tickLblPos val="nextTo"/>
        <c:crossAx val="1361681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adm_s_p_sergievsk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Сельское поселение Сергиевск</a:t>
            </a:r>
            <a:br>
              <a:rPr lang="ru-RU" sz="4800" b="1" dirty="0" smtClean="0"/>
            </a:br>
            <a:r>
              <a:rPr lang="ru-RU" sz="4800" b="1" dirty="0" smtClean="0"/>
              <a:t>муниципального района Сергиевский Самарской области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352928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Конкурс «Лучшая муниципальная практика»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Номинация «Градостроительная политика, обеспечение благоприятной среды жизнедеятельности населения и развитие жилищно-коммунального хозяйства»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sz="800" dirty="0" smtClean="0"/>
          </a:p>
          <a:p>
            <a:r>
              <a:rPr lang="ru-RU" sz="3600" dirty="0" smtClean="0">
                <a:solidFill>
                  <a:schemeClr val="tx1"/>
                </a:solidFill>
              </a:rPr>
              <a:t>2020 год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Муниципальный район Сергиевский Самарской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556792"/>
            <a:ext cx="5220072" cy="53012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Площадь района  составляет 2749,3 кв. км.</a:t>
            </a:r>
          </a:p>
          <a:p>
            <a:r>
              <a:rPr lang="ru-RU" dirty="0" smtClean="0"/>
              <a:t>Сергиевский район объединяет 68 населенных пунктов, 16 сельских поселений и 1 городское поселение Суходол.</a:t>
            </a:r>
          </a:p>
          <a:p>
            <a:r>
              <a:rPr lang="ru-RU" dirty="0" smtClean="0"/>
              <a:t>Численность населения района по данным </a:t>
            </a:r>
            <a:r>
              <a:rPr lang="ru-RU" dirty="0" err="1" smtClean="0"/>
              <a:t>Самарастат</a:t>
            </a:r>
            <a:r>
              <a:rPr lang="ru-RU" dirty="0" smtClean="0"/>
              <a:t> на 1 января 2019 года составила</a:t>
            </a:r>
            <a:r>
              <a:rPr lang="ru-RU" b="1" dirty="0" smtClean="0"/>
              <a:t> 44896</a:t>
            </a:r>
            <a:r>
              <a:rPr lang="ru-RU" dirty="0" smtClean="0"/>
              <a:t> человек.</a:t>
            </a:r>
          </a:p>
        </p:txBody>
      </p:sp>
      <p:pic>
        <p:nvPicPr>
          <p:cNvPr id="1026" name="Picture 2" descr="http://www.sergievsk.ru/ufiles/Image/News/kar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Структура органов власти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340768"/>
            <a:ext cx="6732240" cy="55172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Высшее должностное лицо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Глава муниципального района Сергиевский</a:t>
            </a:r>
          </a:p>
          <a:p>
            <a:pPr>
              <a:buNone/>
            </a:pPr>
            <a:r>
              <a:rPr lang="ru-RU" b="1" dirty="0" smtClean="0"/>
              <a:t>Структура управления:</a:t>
            </a:r>
          </a:p>
          <a:p>
            <a:pPr>
              <a:buNone/>
            </a:pPr>
            <a:r>
              <a:rPr lang="ru-RU" dirty="0" smtClean="0"/>
              <a:t>Районное собрание представителей муниципального района </a:t>
            </a:r>
            <a:r>
              <a:rPr lang="ru-RU" dirty="0" smtClean="0"/>
              <a:t>Сергиевский</a:t>
            </a:r>
          </a:p>
          <a:p>
            <a:pPr>
              <a:buNone/>
            </a:pPr>
            <a:r>
              <a:rPr lang="ru-RU" dirty="0" smtClean="0"/>
              <a:t>Глава муниципального района Сергиевский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Администрация </a:t>
            </a:r>
            <a:r>
              <a:rPr lang="ru-RU" dirty="0" smtClean="0"/>
              <a:t>муниципального района </a:t>
            </a:r>
            <a:r>
              <a:rPr lang="ru-RU" dirty="0" smtClean="0"/>
              <a:t>Сергиевский</a:t>
            </a:r>
          </a:p>
          <a:p>
            <a:pPr>
              <a:buNone/>
            </a:pPr>
            <a:r>
              <a:rPr lang="ru-RU" dirty="0" smtClean="0"/>
              <a:t>Контрольно-ревизионное управление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Политические </a:t>
            </a:r>
            <a:r>
              <a:rPr lang="ru-RU" b="1" dirty="0" smtClean="0"/>
              <a:t>партии:</a:t>
            </a:r>
          </a:p>
          <a:p>
            <a:pPr>
              <a:buNone/>
            </a:pPr>
            <a:r>
              <a:rPr lang="ru-RU" dirty="0" smtClean="0"/>
              <a:t>Единая Россия, КПРФ, ЛДПР, </a:t>
            </a:r>
            <a:r>
              <a:rPr lang="ru-RU" dirty="0" smtClean="0"/>
              <a:t>Справедливая Россия, Яблоко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Избирательная система:</a:t>
            </a:r>
          </a:p>
          <a:p>
            <a:pPr>
              <a:buNone/>
            </a:pPr>
            <a:r>
              <a:rPr lang="ru-RU" dirty="0" smtClean="0"/>
              <a:t>мажоритарная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Герб - копия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220595" cy="3028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Сельское поселение Сергиевск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340768"/>
            <a:ext cx="673224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2006 году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https://pbs.twimg.com/media/Dp2wf6fWoAEE0SG.jpg: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71919"/>
            <a:ext cx="7596336" cy="568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Сельское поселение Сергиевск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340768"/>
            <a:ext cx="6876256" cy="5517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Сергиевск основан в 1703 году, сельское поселение образовано в 2006 году</a:t>
            </a:r>
          </a:p>
          <a:p>
            <a:pPr>
              <a:buNone/>
            </a:pPr>
            <a:r>
              <a:rPr lang="ru-RU" b="1" i="1" u="sng" dirty="0" smtClean="0"/>
              <a:t>В состав поселения входят:</a:t>
            </a:r>
            <a:r>
              <a:rPr lang="ru-RU" dirty="0" smtClean="0"/>
              <a:t> село Боровка, поселок Глубокий, поселок Михайловка, поселок Рогатка, поселок Рыбопитомник, село Сергиевск, деревня Студеный Ключ, село Успенка.</a:t>
            </a:r>
          </a:p>
          <a:p>
            <a:pPr>
              <a:buNone/>
            </a:pPr>
            <a:r>
              <a:rPr lang="ru-RU" dirty="0" smtClean="0"/>
              <a:t>Административный </a:t>
            </a:r>
            <a:r>
              <a:rPr lang="ru-RU" dirty="0" smtClean="0"/>
              <a:t>центр - село </a:t>
            </a:r>
            <a:r>
              <a:rPr lang="ru-RU" dirty="0" smtClean="0"/>
              <a:t>Сергиевск.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http://xn--b1algoccq.xn--p1ai/%D0%BA%D0%B0%D1%80%D1%82%D0%B8%D0%BD%D0%BA%D0%B0/%D0%B1%D0%BE%D0%BB%D1%8C%D1%88%D0%B0%D1%8F/a719ebf6d92b62aef86a9f57d28c3b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221424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Жилищный фонд с.п. Сергиевск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Создание места общественного отдыха на оз. Банное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340768"/>
            <a:ext cx="5076056" cy="5517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Общая стоимость практики </a:t>
            </a:r>
            <a:r>
              <a:rPr lang="ru-RU" b="1" dirty="0" smtClean="0"/>
              <a:t>1 150 620 </a:t>
            </a:r>
            <a:r>
              <a:rPr lang="ru-RU" dirty="0" smtClean="0"/>
              <a:t>рублей из них:</a:t>
            </a:r>
          </a:p>
          <a:p>
            <a:pPr>
              <a:buNone/>
            </a:pPr>
            <a:r>
              <a:rPr lang="ru-RU" dirty="0" smtClean="0"/>
              <a:t>Средства жителей  </a:t>
            </a:r>
            <a:r>
              <a:rPr lang="ru-RU" b="1" dirty="0" smtClean="0"/>
              <a:t>11 506 </a:t>
            </a:r>
            <a:r>
              <a:rPr lang="ru-RU" dirty="0" smtClean="0"/>
              <a:t>рублей</a:t>
            </a:r>
          </a:p>
          <a:p>
            <a:pPr>
              <a:buNone/>
            </a:pPr>
            <a:r>
              <a:rPr lang="ru-RU" dirty="0" smtClean="0"/>
              <a:t>Средства предпринимателей </a:t>
            </a:r>
          </a:p>
          <a:p>
            <a:pPr>
              <a:buNone/>
            </a:pPr>
            <a:r>
              <a:rPr lang="ru-RU" b="1" dirty="0" smtClean="0"/>
              <a:t>69 038</a:t>
            </a:r>
            <a:r>
              <a:rPr lang="ru-RU" dirty="0" smtClean="0"/>
              <a:t> рублей</a:t>
            </a:r>
          </a:p>
          <a:p>
            <a:pPr>
              <a:buNone/>
            </a:pPr>
            <a:r>
              <a:rPr lang="ru-RU" dirty="0" smtClean="0"/>
              <a:t>Средства муниципального бюджета </a:t>
            </a:r>
            <a:r>
              <a:rPr lang="ru-RU" b="1" dirty="0" smtClean="0"/>
              <a:t>80 543 </a:t>
            </a:r>
            <a:r>
              <a:rPr lang="ru-RU" dirty="0" smtClean="0"/>
              <a:t>рубля</a:t>
            </a:r>
          </a:p>
          <a:p>
            <a:pPr>
              <a:buNone/>
            </a:pPr>
            <a:r>
              <a:rPr lang="ru-RU" dirty="0" smtClean="0"/>
              <a:t>Привлеченные средства </a:t>
            </a:r>
            <a:r>
              <a:rPr lang="ru-RU" b="1" dirty="0" smtClean="0"/>
              <a:t>989 533 </a:t>
            </a:r>
            <a:r>
              <a:rPr lang="ru-RU" dirty="0" smtClean="0"/>
              <a:t>рубля</a:t>
            </a:r>
            <a:endParaRPr lang="ru-RU" dirty="0"/>
          </a:p>
        </p:txBody>
      </p:sp>
      <p:pic>
        <p:nvPicPr>
          <p:cNvPr id="5" name="Picture 2" descr="C:\Users\user\Downloads\IMG_4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888432" cy="2592288"/>
          </a:xfrm>
          <a:prstGeom prst="rect">
            <a:avLst/>
          </a:prstGeom>
          <a:noFill/>
        </p:spPr>
      </p:pic>
      <p:pic>
        <p:nvPicPr>
          <p:cNvPr id="6" name="Picture 3" descr="C:\Users\user\Downloads\IMG_4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Алгоритм внедрения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196752"/>
            <a:ext cx="6120680" cy="544522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Разработка проекта с активом жителей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Обсуждение проекта на собрании граждан с определением сумм </a:t>
            </a:r>
            <a:r>
              <a:rPr lang="ru-RU" dirty="0" err="1" smtClean="0"/>
              <a:t>софинансирования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Реализация проекта с осуществлением общественного контроля и освещением проекта в СМИ</a:t>
            </a:r>
          </a:p>
          <a:p>
            <a:pPr marL="514350" indent="-514350">
              <a:buAutoNum type="arabicPeriod"/>
            </a:pPr>
            <a:r>
              <a:rPr lang="ru-RU" dirty="0" smtClean="0"/>
              <a:t>Торжественное открытие</a:t>
            </a:r>
            <a:endParaRPr lang="ru-RU" dirty="0"/>
          </a:p>
        </p:txBody>
      </p:sp>
      <p:pic>
        <p:nvPicPr>
          <p:cNvPr id="5" name="Picture 2" descr="https://pbs.twimg.com/media/DXmqOdHXUAITI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273839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Контактное лицо по реализации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28800"/>
            <a:ext cx="5076056" cy="494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/>
              <a:t>Арчибасов</a:t>
            </a:r>
            <a:r>
              <a:rPr lang="ru-RU" b="1" dirty="0" smtClean="0"/>
              <a:t> Михаил Михайлович</a:t>
            </a:r>
          </a:p>
          <a:p>
            <a:pPr>
              <a:buNone/>
            </a:pPr>
            <a:r>
              <a:rPr lang="ru-RU" dirty="0" smtClean="0"/>
              <a:t>Глава с.п. Сергиевск муниципального района Сергиевский</a:t>
            </a:r>
          </a:p>
          <a:p>
            <a:pPr>
              <a:buNone/>
            </a:pPr>
            <a:r>
              <a:rPr lang="ru-RU" dirty="0" smtClean="0"/>
              <a:t>8 (84655</a:t>
            </a:r>
            <a:r>
              <a:rPr lang="ru-RU" smtClean="0"/>
              <a:t>) 2-28-78</a:t>
            </a:r>
          </a:p>
          <a:p>
            <a:pPr>
              <a:buNone/>
            </a:pPr>
            <a:r>
              <a:rPr lang="en-US" smtClean="0">
                <a:hlinkClick r:id="rId2"/>
              </a:rPr>
              <a:t>adm_s_p_sergievsk@mail.ru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6626" name="AutoShape 2" descr="https://sergiev.samgd.ru/upload/images/82000/82453/%D0%A1%D0%B0%D0%B4%D0%BE%D0%BC%D0%BE%D0%B2%20-%20%D0%BA%D0%BE%D0%BF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sergiev.samgd.ru/upload/images/82000/82452/%D0%90%D1%80%D1%87%D0%B8%D0%B1%D0%B0%D1%81%D0%BE%D0%B2%20-%20%D0%BA%D0%BE%D0%BF%D0%B8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59228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269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Сельское поселение Сергиевск муниципального района Сергиевский Самарской области</vt:lpstr>
      <vt:lpstr>Муниципальный район Сергиевский Самарской области</vt:lpstr>
      <vt:lpstr>Структура органов власти</vt:lpstr>
      <vt:lpstr>Сельское поселение Сергиевск</vt:lpstr>
      <vt:lpstr>Сельское поселение Сергиевск</vt:lpstr>
      <vt:lpstr>Жилищный фонд с.п. Сергиевск</vt:lpstr>
      <vt:lpstr>Создание места общественного отдыха на оз. Банное</vt:lpstr>
      <vt:lpstr>Алгоритм внедрения практики</vt:lpstr>
      <vt:lpstr>Контактное лицо по реализации практики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Сельское поселение Сургут</dc:title>
  <dc:creator>user</dc:creator>
  <cp:lastModifiedBy>user</cp:lastModifiedBy>
  <cp:revision>35</cp:revision>
  <dcterms:created xsi:type="dcterms:W3CDTF">2020-04-27T17:26:35Z</dcterms:created>
  <dcterms:modified xsi:type="dcterms:W3CDTF">2020-07-21T07:30:20Z</dcterms:modified>
</cp:coreProperties>
</file>